
<file path=[Content_Types].xml><?xml version="1.0" encoding="utf-8"?>
<Types xmlns="http://schemas.openxmlformats.org/package/2006/content-types">
  <Default ContentType="application/vnd.openxmlformats-officedocument.oleObject" Extension="bin"/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</p:sldIdLst>
  <p:sldSz cx="18288000" cy="10287000"/>
  <p:notesSz cx="6858000" cy="9144000"/>
  <p:embeddedFontLst>
    <p:embeddedFont>
      <p:font typeface="각진펜 Bold" charset="1" panose="020B0500000000000000"/>
      <p:regular r:id="rId31"/>
    </p:embeddedFont>
    <p:embeddedFont>
      <p:font typeface="각진펜" charset="1" panose="020B0500000000000000"/>
      <p:regular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embeddings/oleObject1.bin" Type="http://schemas.openxmlformats.org/officeDocument/2006/relationships/oleObject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png" Type="http://schemas.openxmlformats.org/officeDocument/2006/relationships/image"/><Relationship Id="rId4" Target="../media/image20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2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5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Relationship Id="rId3" Target="../media/image27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Relationship Id="rId3" Target="../media/image29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jpeg" Type="http://schemas.openxmlformats.org/officeDocument/2006/relationships/image"/><Relationship Id="rId3" Target="../media/VAG267mn4kk.mp4" Type="http://schemas.openxmlformats.org/officeDocument/2006/relationships/video"/><Relationship Id="rId4" Target="../media/VAG267mn4kk.mp4" Type="http://schemas.microsoft.com/office/2007/relationships/media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732763" y="4067249"/>
            <a:ext cx="12822473" cy="13779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00"/>
              </a:lnSpc>
              <a:spcBef>
                <a:spcPct val="0"/>
              </a:spcBef>
            </a:pPr>
            <a:r>
              <a:rPr lang="en-US" b="true" sz="800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RISC-V AMBA Peripheral Design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7857102" y="8290412"/>
            <a:ext cx="2573796" cy="5238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발표자 : 안유한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34340" y="2525798"/>
            <a:ext cx="17619319" cy="5660206"/>
          </a:xfrm>
          <a:custGeom>
            <a:avLst/>
            <a:gdLst/>
            <a:ahLst/>
            <a:cxnLst/>
            <a:rect r="r" b="b" t="t" l="l"/>
            <a:pathLst>
              <a:path h="5660206" w="17619319">
                <a:moveTo>
                  <a:pt x="0" y="0"/>
                </a:moveTo>
                <a:lnTo>
                  <a:pt x="17619320" y="0"/>
                </a:lnTo>
                <a:lnTo>
                  <a:pt x="17619320" y="5660206"/>
                </a:lnTo>
                <a:lnTo>
                  <a:pt x="0" y="56602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77138" y="447712"/>
            <a:ext cx="12987270" cy="1038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b="true" sz="6000" spc="-120">
                <a:solidFill>
                  <a:srgbClr val="004AAD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02 </a:t>
            </a:r>
            <a:r>
              <a:rPr lang="en-US" b="true" sz="6000" spc="-12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시뮬레이션 - L Type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77138" y="447712"/>
            <a:ext cx="12987270" cy="1038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b="true" sz="6000" spc="-120">
                <a:solidFill>
                  <a:srgbClr val="004AAD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03 </a:t>
            </a:r>
            <a:r>
              <a:rPr lang="en-US" b="true" sz="6000" spc="-12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APB Bus 설계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577138" y="1841214"/>
            <a:ext cx="16230600" cy="5559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55651" indent="-377825" lvl="1">
              <a:lnSpc>
                <a:spcPts val="4900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3500" spc="-7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목적</a:t>
            </a:r>
          </a:p>
          <a:p>
            <a:pPr algn="l" marL="1511301" indent="-503767" lvl="2">
              <a:lnSpc>
                <a:spcPts val="4900"/>
              </a:lnSpc>
              <a:spcBef>
                <a:spcPct val="0"/>
              </a:spcBef>
              <a:buFont typeface="Arial"/>
              <a:buChar char="⚬"/>
            </a:pPr>
            <a:r>
              <a:rPr lang="en-US" sz="3500" spc="-7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MCU가 제어해야 하는 UA</a:t>
            </a:r>
            <a:r>
              <a:rPr lang="en-US" sz="3500" spc="-7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RT, FND, 센서 등 다양한 **저속 주변 장치(Peripheral)**가 증가함.</a:t>
            </a:r>
          </a:p>
          <a:p>
            <a:pPr algn="l" marL="1511301" indent="-503767" lvl="2">
              <a:lnSpc>
                <a:spcPts val="4900"/>
              </a:lnSpc>
              <a:spcBef>
                <a:spcPct val="0"/>
              </a:spcBef>
              <a:buFont typeface="Arial"/>
              <a:buChar char="⚬"/>
            </a:pPr>
            <a:r>
              <a:rPr lang="en-US" sz="3500" spc="-7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AMBA APB 버스 시스템을 구축하여 CPU와 주변장치 간의 UART 통신 인터페이스 구현</a:t>
            </a:r>
          </a:p>
          <a:p>
            <a:pPr algn="l" marL="1511301" indent="-503767" lvl="2">
              <a:lnSpc>
                <a:spcPts val="4900"/>
              </a:lnSpc>
              <a:spcBef>
                <a:spcPct val="0"/>
              </a:spcBef>
              <a:buFont typeface="Arial"/>
              <a:buChar char="⚬"/>
            </a:pPr>
            <a:r>
              <a:rPr lang="en-US" sz="3500" spc="-7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UART 설계하고 APB 버스에 연결하여 외부 PC(ComPortMaster)와의 시리얼 통신 기능 구현</a:t>
            </a:r>
          </a:p>
          <a:p>
            <a:pPr algn="l" marL="1511301" indent="-503767" lvl="2">
              <a:lnSpc>
                <a:spcPts val="4900"/>
              </a:lnSpc>
              <a:spcBef>
                <a:spcPct val="0"/>
              </a:spcBef>
              <a:buFont typeface="Arial"/>
              <a:buChar char="⚬"/>
            </a:pPr>
            <a:r>
              <a:rPr lang="en-US" sz="3500" spc="-7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설계된 SoC(System on Chip) 시스템을 위한 제어 소프트웨어(C 코드) 개발 및 테스트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577138" y="8382293"/>
            <a:ext cx="14483792" cy="606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55651" indent="-377825" lvl="1">
              <a:lnSpc>
                <a:spcPts val="4900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3500" spc="-7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주변장치 제어를 단순화하고 재사용가능한 표준 인터페이스 구현 가능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508876" y="2366106"/>
            <a:ext cx="6338836" cy="5554787"/>
          </a:xfrm>
          <a:custGeom>
            <a:avLst/>
            <a:gdLst/>
            <a:ahLst/>
            <a:cxnLst/>
            <a:rect r="r" b="b" t="t" l="l"/>
            <a:pathLst>
              <a:path h="5554787" w="6338836">
                <a:moveTo>
                  <a:pt x="0" y="0"/>
                </a:moveTo>
                <a:lnTo>
                  <a:pt x="6338836" y="0"/>
                </a:lnTo>
                <a:lnTo>
                  <a:pt x="6338836" y="5554788"/>
                </a:lnTo>
                <a:lnTo>
                  <a:pt x="0" y="55547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2815605"/>
            <a:ext cx="9208118" cy="4655790"/>
          </a:xfrm>
          <a:custGeom>
            <a:avLst/>
            <a:gdLst/>
            <a:ahLst/>
            <a:cxnLst/>
            <a:rect r="r" b="b" t="t" l="l"/>
            <a:pathLst>
              <a:path h="4655790" w="9208118">
                <a:moveTo>
                  <a:pt x="0" y="0"/>
                </a:moveTo>
                <a:lnTo>
                  <a:pt x="9208118" y="0"/>
                </a:lnTo>
                <a:lnTo>
                  <a:pt x="9208118" y="4655790"/>
                </a:lnTo>
                <a:lnTo>
                  <a:pt x="0" y="46557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77138" y="447712"/>
            <a:ext cx="12987270" cy="1038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b="true" sz="6000" spc="-120">
                <a:solidFill>
                  <a:srgbClr val="004AAD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03 </a:t>
            </a:r>
            <a:r>
              <a:rPr lang="en-US" b="true" sz="6000" spc="-12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APB Diagram &amp; FSM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3311582"/>
            <a:ext cx="10271856" cy="5223972"/>
          </a:xfrm>
          <a:custGeom>
            <a:avLst/>
            <a:gdLst/>
            <a:ahLst/>
            <a:cxnLst/>
            <a:rect r="r" b="b" t="t" l="l"/>
            <a:pathLst>
              <a:path h="5223972" w="10271856">
                <a:moveTo>
                  <a:pt x="0" y="0"/>
                </a:moveTo>
                <a:lnTo>
                  <a:pt x="10271856" y="0"/>
                </a:lnTo>
                <a:lnTo>
                  <a:pt x="10271856" y="5223972"/>
                </a:lnTo>
                <a:lnTo>
                  <a:pt x="0" y="52239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77138" y="447712"/>
            <a:ext cx="12987270" cy="1038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b="true" sz="6000" spc="-120">
                <a:solidFill>
                  <a:srgbClr val="004AAD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03 </a:t>
            </a:r>
            <a:r>
              <a:rPr lang="en-US" b="true" sz="6000" spc="-12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Write Transfer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061330" y="2729518"/>
            <a:ext cx="7583758" cy="6340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b="true" sz="2000" spc="-4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설정 (SETUP, T1~T2)</a:t>
            </a:r>
          </a:p>
          <a:p>
            <a:pPr algn="l" marL="863601" indent="-287867" lvl="2">
              <a:lnSpc>
                <a:spcPts val="2800"/>
              </a:lnSpc>
              <a:buFont typeface="Arial"/>
              <a:buChar char="⚬"/>
            </a:pPr>
            <a:r>
              <a:rPr lang="en-US" b="true" sz="2000" spc="-4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마스터가 PSEL (슬레이브 선택), PADDR (주소), PWDATA (데이터), PWRITE (쓰기) 신호를 보냄</a:t>
            </a:r>
          </a:p>
          <a:p>
            <a:pPr algn="l" marL="863601" indent="-287867" lvl="2">
              <a:lnSpc>
                <a:spcPts val="2800"/>
              </a:lnSpc>
              <a:buFont typeface="Arial"/>
              <a:buChar char="⚬"/>
            </a:pPr>
            <a:r>
              <a:rPr lang="en-US" b="true" sz="2000" spc="-4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PENABLE은 아직 0 (LOW)</a:t>
            </a:r>
          </a:p>
          <a:p>
            <a:pPr algn="l">
              <a:lnSpc>
                <a:spcPts val="2800"/>
              </a:lnSpc>
            </a:pPr>
          </a:p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b="true" sz="2000" spc="-4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실행 (ACCESS, T2~T3)</a:t>
            </a:r>
          </a:p>
          <a:p>
            <a:pPr algn="l" marL="863601" indent="-287867" lvl="2">
              <a:lnSpc>
                <a:spcPts val="2800"/>
              </a:lnSpc>
              <a:buFont typeface="Arial"/>
              <a:buChar char="⚬"/>
            </a:pPr>
            <a:r>
              <a:rPr lang="en-US" b="true" sz="2000" spc="-4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마스터가 PENABLE을 1 (HIGH)로 올려 전송을 확정.</a:t>
            </a:r>
          </a:p>
          <a:p>
            <a:pPr algn="l" marL="863601" indent="-287867" lvl="2">
              <a:lnSpc>
                <a:spcPts val="2800"/>
              </a:lnSpc>
              <a:buFont typeface="Arial"/>
              <a:buChar char="⚬"/>
            </a:pPr>
            <a:r>
              <a:rPr lang="en-US" b="true" sz="2000" spc="-4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슬레이브가 준비되면 PREADY를 1 (HIGH)로 응답.</a:t>
            </a:r>
          </a:p>
          <a:p>
            <a:pPr algn="l">
              <a:lnSpc>
                <a:spcPts val="2800"/>
              </a:lnSpc>
            </a:pPr>
          </a:p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b="true" sz="2000" spc="-4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완료 (T3 클럭 엣지)</a:t>
            </a:r>
          </a:p>
          <a:p>
            <a:pPr algn="l" marL="863601" indent="-287867" lvl="2">
              <a:lnSpc>
                <a:spcPts val="2800"/>
              </a:lnSpc>
              <a:buFont typeface="Arial"/>
              <a:buChar char="⚬"/>
            </a:pPr>
            <a:r>
              <a:rPr lang="en-US" b="true" sz="2000" spc="-4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T3의 클럭 상승 엣지에서 PSEL, PENABLE, PREADY가 모두 1인 것을 확인.</a:t>
            </a:r>
          </a:p>
          <a:p>
            <a:pPr algn="l" marL="863601" indent="-287867" lvl="2">
              <a:lnSpc>
                <a:spcPts val="2800"/>
              </a:lnSpc>
              <a:buFont typeface="Arial"/>
              <a:buChar char="⚬"/>
            </a:pPr>
            <a:r>
              <a:rPr lang="en-US" b="true" sz="2000" spc="-4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슬레이브는 이 순간 PWDATA를 PADDR에 실제로 저장.</a:t>
            </a:r>
          </a:p>
          <a:p>
            <a:pPr algn="l">
              <a:lnSpc>
                <a:spcPts val="2800"/>
              </a:lnSpc>
            </a:pPr>
          </a:p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b="true" sz="2000" spc="-4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종료 (T3~T4)</a:t>
            </a:r>
          </a:p>
          <a:p>
            <a:pPr algn="l" marL="863601" indent="-287867" lvl="2">
              <a:lnSpc>
                <a:spcPts val="2800"/>
              </a:lnSpc>
              <a:buFont typeface="Arial"/>
              <a:buChar char="⚬"/>
            </a:pPr>
            <a:r>
              <a:rPr lang="en-US" b="true" sz="2000" spc="-4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마스터는 버스 사용을 끝내기 위해 PSEL과 PENABLE 신호를 0 (LOW).</a:t>
            </a:r>
          </a:p>
          <a:p>
            <a:pPr algn="l" marL="863601" indent="-287867" lvl="2">
              <a:lnSpc>
                <a:spcPts val="2800"/>
              </a:lnSpc>
              <a:buFont typeface="Arial"/>
              <a:buChar char="⚬"/>
            </a:pPr>
            <a:r>
              <a:rPr lang="en-US" b="true" sz="2000" spc="-4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버스는 다음 전송을 기다리는 IDLE (대기) 상태로 돌아감.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82823" y="3385172"/>
            <a:ext cx="8805392" cy="5076793"/>
          </a:xfrm>
          <a:custGeom>
            <a:avLst/>
            <a:gdLst/>
            <a:ahLst/>
            <a:cxnLst/>
            <a:rect r="r" b="b" t="t" l="l"/>
            <a:pathLst>
              <a:path h="5076793" w="8805392">
                <a:moveTo>
                  <a:pt x="0" y="0"/>
                </a:moveTo>
                <a:lnTo>
                  <a:pt x="8805392" y="0"/>
                </a:lnTo>
                <a:lnTo>
                  <a:pt x="8805392" y="5076793"/>
                </a:lnTo>
                <a:lnTo>
                  <a:pt x="0" y="50767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77138" y="447712"/>
            <a:ext cx="12987270" cy="1038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b="true" sz="6000" spc="-120">
                <a:solidFill>
                  <a:srgbClr val="004AAD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03 </a:t>
            </a:r>
            <a:r>
              <a:rPr lang="en-US" b="true" sz="6000" spc="-12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Read Transfer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015035" y="3531190"/>
            <a:ext cx="7676347" cy="4930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b="true" sz="2000" spc="-4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설정 (SETUP, T1~T2)</a:t>
            </a:r>
          </a:p>
          <a:p>
            <a:pPr algn="l" marL="863601" indent="-287867" lvl="2">
              <a:lnSpc>
                <a:spcPts val="2800"/>
              </a:lnSpc>
              <a:buFont typeface="Arial"/>
              <a:buChar char="⚬"/>
            </a:pPr>
            <a:r>
              <a:rPr lang="en-US" b="true" sz="2000" spc="-4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마스터가 PSEL (선택), PADDR (주소), PWRITE=0 (읽기) 신호를 보냄.</a:t>
            </a:r>
          </a:p>
          <a:p>
            <a:pPr algn="l" marL="863601" indent="-287867" lvl="2">
              <a:lnSpc>
                <a:spcPts val="2800"/>
              </a:lnSpc>
              <a:buFont typeface="Arial"/>
              <a:buChar char="⚬"/>
            </a:pPr>
            <a:r>
              <a:rPr lang="en-US" b="true" sz="2000" spc="-4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PENABLE은 0.</a:t>
            </a:r>
          </a:p>
          <a:p>
            <a:pPr algn="l">
              <a:lnSpc>
                <a:spcPts val="2800"/>
              </a:lnSpc>
            </a:pPr>
          </a:p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b="true" sz="2000" spc="-4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실행 (ACCESS, T2~T3) *</a:t>
            </a:r>
          </a:p>
          <a:p>
            <a:pPr algn="l" marL="863601" indent="-287867" lvl="2">
              <a:lnSpc>
                <a:spcPts val="2800"/>
              </a:lnSpc>
              <a:buFont typeface="Arial"/>
              <a:buChar char="⚬"/>
            </a:pPr>
            <a:r>
              <a:rPr lang="en-US" b="true" sz="2000" spc="-4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마스터가 PENABLE을 1 (HIGH)로 올림.</a:t>
            </a:r>
          </a:p>
          <a:p>
            <a:pPr algn="l" marL="863601" indent="-287867" lvl="2">
              <a:lnSpc>
                <a:spcPts val="2800"/>
              </a:lnSpc>
              <a:buFont typeface="Arial"/>
              <a:buChar char="⚬"/>
            </a:pPr>
            <a:r>
              <a:rPr lang="en-US" b="true" sz="2000" spc="-4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슬레이브가 주소에 맞는 데이터를 PRDATA로 출력하고 PREADY를 1로 응답.</a:t>
            </a:r>
          </a:p>
          <a:p>
            <a:pPr algn="l">
              <a:lnSpc>
                <a:spcPts val="2800"/>
              </a:lnSpc>
            </a:pPr>
          </a:p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b="true" sz="2000" spc="-4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완료 (T3 클럭 엣지)</a:t>
            </a:r>
          </a:p>
          <a:p>
            <a:pPr algn="l" marL="863601" indent="-287867" lvl="2">
              <a:lnSpc>
                <a:spcPts val="2800"/>
              </a:lnSpc>
              <a:buFont typeface="Arial"/>
              <a:buChar char="⚬"/>
            </a:pPr>
            <a:r>
              <a:rPr lang="en-US" b="true" sz="2000" spc="-4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SEL, PENABLE, PREADY가 모두 1인 순간, 마스터가 PRDATA의 데이터를 가져감.</a:t>
            </a:r>
          </a:p>
          <a:p>
            <a:pPr algn="l" marL="863601" indent="-287867" lvl="2">
              <a:lnSpc>
                <a:spcPts val="2800"/>
              </a:lnSpc>
              <a:buFont typeface="Arial"/>
              <a:buChar char="⚬"/>
            </a:pPr>
            <a:r>
              <a:rPr lang="en-US" b="true" sz="2000" spc="-4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마스터는 PSEL, PENABLE을 0으로 내려 버스를 해제함.</a:t>
            </a:r>
          </a:p>
          <a:p>
            <a:pPr algn="l">
              <a:lnSpc>
                <a:spcPts val="2800"/>
              </a:lnSpc>
            </a:pP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77576" y="2982791"/>
            <a:ext cx="16934067" cy="6604286"/>
          </a:xfrm>
          <a:custGeom>
            <a:avLst/>
            <a:gdLst/>
            <a:ahLst/>
            <a:cxnLst/>
            <a:rect r="r" b="b" t="t" l="l"/>
            <a:pathLst>
              <a:path h="6604286" w="16934067">
                <a:moveTo>
                  <a:pt x="0" y="0"/>
                </a:moveTo>
                <a:lnTo>
                  <a:pt x="16934067" y="0"/>
                </a:lnTo>
                <a:lnTo>
                  <a:pt x="16934067" y="6604286"/>
                </a:lnTo>
                <a:lnTo>
                  <a:pt x="0" y="660428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77138" y="447712"/>
            <a:ext cx="12987270" cy="1038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b="true" sz="6000" spc="-120">
                <a:solidFill>
                  <a:srgbClr val="004AAD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04 </a:t>
            </a:r>
            <a:r>
              <a:rPr lang="en-US" b="true" sz="6000" spc="-12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UART+FIFO Peripheral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Object 2" id="2"/>
          <p:cNvGraphicFramePr/>
          <p:nvPr/>
        </p:nvGraphicFramePr>
        <p:xfrm>
          <a:off x="1230949" y="3160681"/>
          <a:ext cx="7543800" cy="2514600"/>
        </p:xfrm>
        <a:graphic>
          <a:graphicData uri="http://schemas.openxmlformats.org/presentationml/2006/ole">
            <p:oleObj imgW="9042400" imgH="4013200" r:id="rId3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2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  <p:sp>
        <p:nvSpPr>
          <p:cNvPr name="TextBox 3" id="3"/>
          <p:cNvSpPr txBox="true"/>
          <p:nvPr/>
        </p:nvSpPr>
        <p:spPr>
          <a:xfrm rot="0">
            <a:off x="577138" y="447712"/>
            <a:ext cx="12987270" cy="1038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b="true" sz="6000" spc="-120">
                <a:solidFill>
                  <a:srgbClr val="004AAD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04 </a:t>
            </a:r>
            <a:r>
              <a:rPr lang="en-US" b="true" sz="6000" spc="-12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UART+FIFO Peripheral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81760" y="2189343"/>
            <a:ext cx="3141120" cy="7345639"/>
          </a:xfrm>
          <a:custGeom>
            <a:avLst/>
            <a:gdLst/>
            <a:ahLst/>
            <a:cxnLst/>
            <a:rect r="r" b="b" t="t" l="l"/>
            <a:pathLst>
              <a:path h="7345639" w="3141120">
                <a:moveTo>
                  <a:pt x="0" y="0"/>
                </a:moveTo>
                <a:lnTo>
                  <a:pt x="3141119" y="0"/>
                </a:lnTo>
                <a:lnTo>
                  <a:pt x="3141119" y="7345639"/>
                </a:lnTo>
                <a:lnTo>
                  <a:pt x="0" y="734563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77138" y="447712"/>
            <a:ext cx="12987270" cy="1038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b="true" sz="6000" spc="-120">
                <a:solidFill>
                  <a:srgbClr val="004AAD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04 </a:t>
            </a:r>
            <a:r>
              <a:rPr lang="en-US" b="true" sz="6000" spc="-12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UART Verification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956972" y="3436463"/>
            <a:ext cx="13331028" cy="4803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39753" indent="-269876" lvl="1">
              <a:lnSpc>
                <a:spcPts val="3500"/>
              </a:lnSpc>
              <a:buFont typeface="Arial"/>
              <a:buChar char="•"/>
            </a:pPr>
            <a:r>
              <a:rPr lang="en-US" b="true" sz="2500" spc="-5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Transaction (트랜잭션): 테스트에 필요한 데이터를 담아둠</a:t>
            </a:r>
          </a:p>
          <a:p>
            <a:pPr algn="just">
              <a:lnSpc>
                <a:spcPts val="3500"/>
              </a:lnSpc>
            </a:pPr>
          </a:p>
          <a:p>
            <a:pPr algn="just" marL="539753" indent="-269876" lvl="1">
              <a:lnSpc>
                <a:spcPts val="3500"/>
              </a:lnSpc>
              <a:buFont typeface="Arial"/>
              <a:buChar char="•"/>
            </a:pPr>
            <a:r>
              <a:rPr lang="en-US" b="true" sz="2500" spc="-5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APBSignal (테스트 실행기): 실제 테스트 시나리오.</a:t>
            </a:r>
          </a:p>
          <a:p>
            <a:pPr algn="just" marL="1079505" indent="-359835" lvl="2">
              <a:lnSpc>
                <a:spcPts val="3500"/>
              </a:lnSpc>
              <a:buFont typeface="Arial"/>
              <a:buChar char="⚬"/>
            </a:pPr>
            <a:r>
              <a:rPr lang="en-US" b="true" sz="2500" spc="-5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SEND / RECEIVE: APB 버스를 통해 DUT의 레지스터에 값을 쓰거나 읽음.</a:t>
            </a:r>
          </a:p>
          <a:p>
            <a:pPr algn="just" marL="1079505" indent="-359835" lvl="2">
              <a:lnSpc>
                <a:spcPts val="3500"/>
              </a:lnSpc>
              <a:buFont typeface="Arial"/>
              <a:buChar char="⚬"/>
            </a:pPr>
            <a:r>
              <a:rPr lang="en-US" b="true" sz="2500" spc="-5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SEND_UART / RECEIVE_UART: DUT의 UART 핀(rx/tx)에 데이터를 보내거나 받음</a:t>
            </a:r>
          </a:p>
          <a:p>
            <a:pPr algn="just" marL="1079505" indent="-359835" lvl="2">
              <a:lnSpc>
                <a:spcPts val="3500"/>
              </a:lnSpc>
              <a:buFont typeface="Arial"/>
              <a:buChar char="⚬"/>
            </a:pPr>
            <a:r>
              <a:rPr lang="en-US" b="true" sz="2500" spc="-5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COMPARE: 보낸 데이터와 받은 데이터가 일치하는지 비교하여 PASS/FAIL을 판정</a:t>
            </a:r>
          </a:p>
          <a:p>
            <a:pPr algn="just" marL="1079505" indent="-359835" lvl="2">
              <a:lnSpc>
                <a:spcPts val="3500"/>
              </a:lnSpc>
              <a:buFont typeface="Arial"/>
              <a:buChar char="⚬"/>
            </a:pPr>
            <a:r>
              <a:rPr lang="en-US" b="true" sz="2500" spc="-5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RUN: 위의 기능들을 순서대로 조합하여 전체 테스트를 실행</a:t>
            </a:r>
          </a:p>
          <a:p>
            <a:pPr algn="just">
              <a:lnSpc>
                <a:spcPts val="3500"/>
              </a:lnSpc>
            </a:pPr>
          </a:p>
          <a:p>
            <a:pPr algn="just" marL="539753" indent="-269876" lvl="1">
              <a:lnSpc>
                <a:spcPts val="3500"/>
              </a:lnSpc>
              <a:buFont typeface="Arial"/>
              <a:buChar char="•"/>
            </a:pPr>
            <a:r>
              <a:rPr lang="en-US" b="true" sz="2500" spc="-5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interface (연결 통로): APBSignal 클래스(소프트웨어)와 DUT(하드웨어) 사이를 연결</a:t>
            </a:r>
          </a:p>
          <a:p>
            <a:pPr algn="just">
              <a:lnSpc>
                <a:spcPts val="3500"/>
              </a:lnSpc>
            </a:pPr>
          </a:p>
          <a:p>
            <a:pPr algn="just" marL="539753" indent="-269876" lvl="1">
              <a:lnSpc>
                <a:spcPts val="3500"/>
              </a:lnSpc>
              <a:buFont typeface="Arial"/>
              <a:buChar char="•"/>
            </a:pPr>
            <a:r>
              <a:rPr lang="en-US" b="true" sz="2500" spc="-5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DUT (검증 대상): 테스트하려는 실제 하드웨어 모듈, 즉 APB-UART임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81760" y="2189343"/>
            <a:ext cx="3141120" cy="7345639"/>
          </a:xfrm>
          <a:custGeom>
            <a:avLst/>
            <a:gdLst/>
            <a:ahLst/>
            <a:cxnLst/>
            <a:rect r="r" b="b" t="t" l="l"/>
            <a:pathLst>
              <a:path h="7345639" w="3141120">
                <a:moveTo>
                  <a:pt x="0" y="0"/>
                </a:moveTo>
                <a:lnTo>
                  <a:pt x="3141119" y="0"/>
                </a:lnTo>
                <a:lnTo>
                  <a:pt x="3141119" y="7345639"/>
                </a:lnTo>
                <a:lnTo>
                  <a:pt x="0" y="734563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286703" y="4818570"/>
            <a:ext cx="6001297" cy="2425524"/>
          </a:xfrm>
          <a:custGeom>
            <a:avLst/>
            <a:gdLst/>
            <a:ahLst/>
            <a:cxnLst/>
            <a:rect r="r" b="b" t="t" l="l"/>
            <a:pathLst>
              <a:path h="2425524" w="6001297">
                <a:moveTo>
                  <a:pt x="0" y="0"/>
                </a:moveTo>
                <a:lnTo>
                  <a:pt x="6001297" y="0"/>
                </a:lnTo>
                <a:lnTo>
                  <a:pt x="6001297" y="2425524"/>
                </a:lnTo>
                <a:lnTo>
                  <a:pt x="0" y="24255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964414" y="3223306"/>
            <a:ext cx="7124652" cy="5616051"/>
          </a:xfrm>
          <a:custGeom>
            <a:avLst/>
            <a:gdLst/>
            <a:ahLst/>
            <a:cxnLst/>
            <a:rect r="r" b="b" t="t" l="l"/>
            <a:pathLst>
              <a:path h="5616051" w="7124652">
                <a:moveTo>
                  <a:pt x="0" y="0"/>
                </a:moveTo>
                <a:lnTo>
                  <a:pt x="7124653" y="0"/>
                </a:lnTo>
                <a:lnTo>
                  <a:pt x="7124653" y="5616051"/>
                </a:lnTo>
                <a:lnTo>
                  <a:pt x="0" y="561605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77138" y="447712"/>
            <a:ext cx="12987270" cy="1038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b="true" sz="6000" spc="-120">
                <a:solidFill>
                  <a:srgbClr val="004AAD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04 </a:t>
            </a:r>
            <a:r>
              <a:rPr lang="en-US" b="true" sz="6000" spc="-12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UART Verification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441594" y="1485937"/>
            <a:ext cx="9267389" cy="8085797"/>
          </a:xfrm>
          <a:custGeom>
            <a:avLst/>
            <a:gdLst/>
            <a:ahLst/>
            <a:cxnLst/>
            <a:rect r="r" b="b" t="t" l="l"/>
            <a:pathLst>
              <a:path h="8085797" w="9267389">
                <a:moveTo>
                  <a:pt x="0" y="0"/>
                </a:moveTo>
                <a:lnTo>
                  <a:pt x="9267389" y="0"/>
                </a:lnTo>
                <a:lnTo>
                  <a:pt x="9267389" y="8085797"/>
                </a:lnTo>
                <a:lnTo>
                  <a:pt x="0" y="80857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77138" y="447712"/>
            <a:ext cx="12987270" cy="1038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b="true" sz="6000" spc="-120">
                <a:solidFill>
                  <a:srgbClr val="004AAD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05 </a:t>
            </a:r>
            <a:r>
              <a:rPr lang="en-US" b="true" sz="6000" spc="-12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C Code</a:t>
            </a:r>
          </a:p>
        </p:txBody>
      </p:sp>
      <p:sp>
        <p:nvSpPr>
          <p:cNvPr name="AutoShape 4" id="4"/>
          <p:cNvSpPr/>
          <p:nvPr/>
        </p:nvSpPr>
        <p:spPr>
          <a:xfrm>
            <a:off x="8422544" y="1485937"/>
            <a:ext cx="19050" cy="8688026"/>
          </a:xfrm>
          <a:prstGeom prst="line">
            <a:avLst/>
          </a:prstGeom>
          <a:ln cap="flat" w="952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028700" y="2316420"/>
            <a:ext cx="6689434" cy="6656400"/>
          </a:xfrm>
          <a:custGeom>
            <a:avLst/>
            <a:gdLst/>
            <a:ahLst/>
            <a:cxnLst/>
            <a:rect r="r" b="b" t="t" l="l"/>
            <a:pathLst>
              <a:path h="6656400" w="6689434">
                <a:moveTo>
                  <a:pt x="0" y="0"/>
                </a:moveTo>
                <a:lnTo>
                  <a:pt x="6689434" y="0"/>
                </a:lnTo>
                <a:lnTo>
                  <a:pt x="6689434" y="6656399"/>
                </a:lnTo>
                <a:lnTo>
                  <a:pt x="0" y="665639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33092" y="401640"/>
            <a:ext cx="1714318" cy="11207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100"/>
              </a:lnSpc>
              <a:spcBef>
                <a:spcPct val="0"/>
              </a:spcBef>
            </a:pPr>
            <a:r>
              <a:rPr lang="en-US" b="true" sz="6500" spc="-13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목차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633092" y="1969365"/>
            <a:ext cx="11617868" cy="7727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600"/>
              </a:lnSpc>
            </a:pPr>
            <a:r>
              <a:rPr lang="en-US" b="true" sz="4000" spc="-80">
                <a:solidFill>
                  <a:srgbClr val="004AAD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01</a:t>
            </a:r>
            <a:r>
              <a:rPr lang="en-US" b="true" sz="4000" spc="-8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 프로젝트 개요</a:t>
            </a:r>
          </a:p>
          <a:p>
            <a:pPr algn="just">
              <a:lnSpc>
                <a:spcPts val="5600"/>
              </a:lnSpc>
            </a:pPr>
          </a:p>
          <a:p>
            <a:pPr algn="just">
              <a:lnSpc>
                <a:spcPts val="5600"/>
              </a:lnSpc>
            </a:pPr>
            <a:r>
              <a:rPr lang="en-US" b="true" sz="4000" spc="-80">
                <a:solidFill>
                  <a:srgbClr val="004AAD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02</a:t>
            </a:r>
            <a:r>
              <a:rPr lang="en-US" b="true" sz="4000" spc="-8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 RISC-V Multicycle 설계 및 시뮬레이션</a:t>
            </a:r>
          </a:p>
          <a:p>
            <a:pPr algn="just">
              <a:lnSpc>
                <a:spcPts val="5600"/>
              </a:lnSpc>
            </a:pPr>
          </a:p>
          <a:p>
            <a:pPr algn="just">
              <a:lnSpc>
                <a:spcPts val="5600"/>
              </a:lnSpc>
            </a:pPr>
            <a:r>
              <a:rPr lang="en-US" b="true" sz="4000" spc="-80">
                <a:solidFill>
                  <a:srgbClr val="004AAD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03</a:t>
            </a:r>
            <a:r>
              <a:rPr lang="en-US" b="true" sz="4000" spc="-8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 APB Bus 설계</a:t>
            </a:r>
          </a:p>
          <a:p>
            <a:pPr algn="just">
              <a:lnSpc>
                <a:spcPts val="5600"/>
              </a:lnSpc>
            </a:pPr>
          </a:p>
          <a:p>
            <a:pPr algn="just">
              <a:lnSpc>
                <a:spcPts val="5600"/>
              </a:lnSpc>
            </a:pPr>
            <a:r>
              <a:rPr lang="en-US" b="true" sz="4000" spc="-80">
                <a:solidFill>
                  <a:srgbClr val="004AAD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04 </a:t>
            </a:r>
            <a:r>
              <a:rPr lang="en-US" b="true" sz="4000" spc="-8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UART Peripheral 설계 및 검증</a:t>
            </a:r>
          </a:p>
          <a:p>
            <a:pPr algn="just">
              <a:lnSpc>
                <a:spcPts val="5600"/>
              </a:lnSpc>
            </a:pPr>
          </a:p>
          <a:p>
            <a:pPr algn="just">
              <a:lnSpc>
                <a:spcPts val="5600"/>
              </a:lnSpc>
            </a:pPr>
            <a:r>
              <a:rPr lang="en-US" b="true" sz="4000" spc="-80">
                <a:solidFill>
                  <a:srgbClr val="004AAD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05</a:t>
            </a:r>
            <a:r>
              <a:rPr lang="en-US" b="true" sz="4000" spc="-8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 C Code</a:t>
            </a:r>
          </a:p>
          <a:p>
            <a:pPr algn="just">
              <a:lnSpc>
                <a:spcPts val="5600"/>
              </a:lnSpc>
            </a:pPr>
          </a:p>
          <a:p>
            <a:pPr algn="just">
              <a:lnSpc>
                <a:spcPts val="5600"/>
              </a:lnSpc>
              <a:spcBef>
                <a:spcPct val="0"/>
              </a:spcBef>
            </a:pPr>
            <a:r>
              <a:rPr lang="en-US" b="true" sz="4000" spc="-80">
                <a:solidFill>
                  <a:srgbClr val="004AAD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06</a:t>
            </a:r>
            <a:r>
              <a:rPr lang="en-US" b="true" sz="4000" spc="-8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 고찰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551398" y="1485937"/>
            <a:ext cx="9736602" cy="8409990"/>
          </a:xfrm>
          <a:custGeom>
            <a:avLst/>
            <a:gdLst/>
            <a:ahLst/>
            <a:cxnLst/>
            <a:rect r="r" b="b" t="t" l="l"/>
            <a:pathLst>
              <a:path h="8409990" w="9736602">
                <a:moveTo>
                  <a:pt x="0" y="0"/>
                </a:moveTo>
                <a:lnTo>
                  <a:pt x="9736602" y="0"/>
                </a:lnTo>
                <a:lnTo>
                  <a:pt x="9736602" y="8409990"/>
                </a:lnTo>
                <a:lnTo>
                  <a:pt x="0" y="84099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8319317" y="1614825"/>
            <a:ext cx="19050" cy="8688026"/>
          </a:xfrm>
          <a:prstGeom prst="line">
            <a:avLst/>
          </a:prstGeom>
          <a:ln cap="flat" w="952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577138" y="447712"/>
            <a:ext cx="12987270" cy="1038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b="true" sz="6000" spc="-120">
                <a:solidFill>
                  <a:srgbClr val="004AAD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05 </a:t>
            </a:r>
            <a:r>
              <a:rPr lang="en-US" b="true" sz="6000" spc="-12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C Code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028700" y="2316420"/>
            <a:ext cx="6689434" cy="6656400"/>
          </a:xfrm>
          <a:custGeom>
            <a:avLst/>
            <a:gdLst/>
            <a:ahLst/>
            <a:cxnLst/>
            <a:rect r="r" b="b" t="t" l="l"/>
            <a:pathLst>
              <a:path h="6656400" w="6689434">
                <a:moveTo>
                  <a:pt x="0" y="0"/>
                </a:moveTo>
                <a:lnTo>
                  <a:pt x="6689434" y="0"/>
                </a:lnTo>
                <a:lnTo>
                  <a:pt x="6689434" y="6656399"/>
                </a:lnTo>
                <a:lnTo>
                  <a:pt x="0" y="665639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77138" y="447712"/>
            <a:ext cx="12987270" cy="1038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b="true" sz="6000" spc="-120">
                <a:solidFill>
                  <a:srgbClr val="004AAD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05 </a:t>
            </a:r>
            <a:r>
              <a:rPr lang="en-US" b="true" sz="6000" spc="-12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C Code</a:t>
            </a:r>
          </a:p>
        </p:txBody>
      </p:sp>
      <p:sp>
        <p:nvSpPr>
          <p:cNvPr name="AutoShape 3" id="3"/>
          <p:cNvSpPr/>
          <p:nvPr/>
        </p:nvSpPr>
        <p:spPr>
          <a:xfrm>
            <a:off x="8441594" y="1028700"/>
            <a:ext cx="0" cy="9145264"/>
          </a:xfrm>
          <a:prstGeom prst="line">
            <a:avLst/>
          </a:prstGeom>
          <a:ln cap="flat" w="952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9144000" y="1504654"/>
            <a:ext cx="8061906" cy="8669309"/>
          </a:xfrm>
          <a:custGeom>
            <a:avLst/>
            <a:gdLst/>
            <a:ahLst/>
            <a:cxnLst/>
            <a:rect r="r" b="b" t="t" l="l"/>
            <a:pathLst>
              <a:path h="8669309" w="8061906">
                <a:moveTo>
                  <a:pt x="0" y="0"/>
                </a:moveTo>
                <a:lnTo>
                  <a:pt x="8061906" y="0"/>
                </a:lnTo>
                <a:lnTo>
                  <a:pt x="8061906" y="8669310"/>
                </a:lnTo>
                <a:lnTo>
                  <a:pt x="0" y="86693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77138" y="4264560"/>
            <a:ext cx="7376667" cy="3563305"/>
          </a:xfrm>
          <a:custGeom>
            <a:avLst/>
            <a:gdLst/>
            <a:ahLst/>
            <a:cxnLst/>
            <a:rect r="r" b="b" t="t" l="l"/>
            <a:pathLst>
              <a:path h="3563305" w="7376667">
                <a:moveTo>
                  <a:pt x="0" y="0"/>
                </a:moveTo>
                <a:lnTo>
                  <a:pt x="7376667" y="0"/>
                </a:lnTo>
                <a:lnTo>
                  <a:pt x="7376667" y="3563305"/>
                </a:lnTo>
                <a:lnTo>
                  <a:pt x="0" y="356330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77138" y="447712"/>
            <a:ext cx="12987270" cy="1038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b="true" sz="6000" spc="-120">
                <a:solidFill>
                  <a:srgbClr val="004AAD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05 </a:t>
            </a:r>
            <a:r>
              <a:rPr lang="en-US" b="true" sz="6000" spc="-12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C Code</a:t>
            </a:r>
          </a:p>
        </p:txBody>
      </p:sp>
      <p:sp>
        <p:nvSpPr>
          <p:cNvPr name="AutoShape 3" id="3"/>
          <p:cNvSpPr/>
          <p:nvPr/>
        </p:nvSpPr>
        <p:spPr>
          <a:xfrm>
            <a:off x="8441594" y="1028700"/>
            <a:ext cx="0" cy="9145264"/>
          </a:xfrm>
          <a:prstGeom prst="line">
            <a:avLst/>
          </a:prstGeom>
          <a:ln cap="flat" w="952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8856968" y="776494"/>
            <a:ext cx="9052913" cy="9510506"/>
          </a:xfrm>
          <a:custGeom>
            <a:avLst/>
            <a:gdLst/>
            <a:ahLst/>
            <a:cxnLst/>
            <a:rect r="r" b="b" t="t" l="l"/>
            <a:pathLst>
              <a:path h="9510506" w="9052913">
                <a:moveTo>
                  <a:pt x="0" y="0"/>
                </a:moveTo>
                <a:lnTo>
                  <a:pt x="9052913" y="0"/>
                </a:lnTo>
                <a:lnTo>
                  <a:pt x="9052913" y="9510506"/>
                </a:lnTo>
                <a:lnTo>
                  <a:pt x="0" y="95105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0046" y="2359923"/>
            <a:ext cx="8159894" cy="5567153"/>
          </a:xfrm>
          <a:custGeom>
            <a:avLst/>
            <a:gdLst/>
            <a:ahLst/>
            <a:cxnLst/>
            <a:rect r="r" b="b" t="t" l="l"/>
            <a:pathLst>
              <a:path h="5567153" w="8159894">
                <a:moveTo>
                  <a:pt x="0" y="0"/>
                </a:moveTo>
                <a:lnTo>
                  <a:pt x="8159894" y="0"/>
                </a:lnTo>
                <a:lnTo>
                  <a:pt x="8159894" y="5567154"/>
                </a:lnTo>
                <a:lnTo>
                  <a:pt x="0" y="556715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77138" y="447712"/>
            <a:ext cx="12987270" cy="1038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b="true" sz="6000" spc="-120">
                <a:solidFill>
                  <a:srgbClr val="004AAD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05 </a:t>
            </a:r>
            <a:r>
              <a:rPr lang="en-US" b="true" sz="6000" spc="-12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C Code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8409198" y="2197658"/>
            <a:ext cx="9533971" cy="6502657"/>
          </a:xfrm>
          <a:custGeom>
            <a:avLst/>
            <a:gdLst/>
            <a:ahLst/>
            <a:cxnLst/>
            <a:rect r="r" b="b" t="t" l="l"/>
            <a:pathLst>
              <a:path h="6502657" w="9533971">
                <a:moveTo>
                  <a:pt x="0" y="0"/>
                </a:moveTo>
                <a:lnTo>
                  <a:pt x="9533971" y="0"/>
                </a:lnTo>
                <a:lnTo>
                  <a:pt x="9533971" y="6502657"/>
                </a:lnTo>
                <a:lnTo>
                  <a:pt x="0" y="650265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>
            <a:off x="8361573" y="1141736"/>
            <a:ext cx="0" cy="9145264"/>
          </a:xfrm>
          <a:prstGeom prst="line">
            <a:avLst/>
          </a:prstGeom>
          <a:ln cap="flat" w="952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028700" y="2209426"/>
            <a:ext cx="6657270" cy="7048874"/>
          </a:xfrm>
          <a:custGeom>
            <a:avLst/>
            <a:gdLst/>
            <a:ahLst/>
            <a:cxnLst/>
            <a:rect r="r" b="b" t="t" l="l"/>
            <a:pathLst>
              <a:path h="7048874" w="6657270">
                <a:moveTo>
                  <a:pt x="0" y="0"/>
                </a:moveTo>
                <a:lnTo>
                  <a:pt x="6657270" y="0"/>
                </a:lnTo>
                <a:lnTo>
                  <a:pt x="6657270" y="7048874"/>
                </a:lnTo>
                <a:lnTo>
                  <a:pt x="0" y="704887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3956057" y="1690496"/>
            <a:ext cx="10972800" cy="82296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577138" y="447712"/>
            <a:ext cx="12987270" cy="1038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b="true" sz="6000" spc="-120">
                <a:solidFill>
                  <a:srgbClr val="004AAD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05 </a:t>
            </a:r>
            <a:r>
              <a:rPr lang="en-US" b="true" sz="6000" spc="-12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동작 영상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5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77138" y="447712"/>
            <a:ext cx="12987270" cy="1038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b="true" sz="6000" spc="-120">
                <a:solidFill>
                  <a:srgbClr val="004AAD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06 </a:t>
            </a:r>
            <a:r>
              <a:rPr lang="en-US" b="true" sz="6000" spc="-12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고찰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0" y="3514725"/>
            <a:ext cx="18197165" cy="4257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0" indent="-323850" lvl="1">
              <a:lnSpc>
                <a:spcPts val="4200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3000" spc="-6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이번 프로젝트는 RV32I CPU 코어에 APB 버스와 UART, GPIO 등 직접 설계한 주변 장치를 연결하여 MCU 수준의 통합 시스템을 구현하는 경험이었습니다.</a:t>
            </a:r>
          </a:p>
          <a:p>
            <a:pPr algn="l">
              <a:lnSpc>
                <a:spcPts val="4200"/>
              </a:lnSpc>
              <a:spcBef>
                <a:spcPct val="0"/>
              </a:spcBef>
            </a:pPr>
          </a:p>
          <a:p>
            <a:pPr algn="l" marL="647700" indent="-323850" lvl="1">
              <a:lnSpc>
                <a:spcPts val="4200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3000" spc="-6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APB 프로토콜 학습과 FIFO를 이용한 하드웨어 설계, 그리고 C 코드를 통한 소프트웨어 제어를 함께 경험하며 시스템 동작 원리를 체감했습니다.</a:t>
            </a:r>
          </a:p>
          <a:p>
            <a:pPr algn="l">
              <a:lnSpc>
                <a:spcPts val="4200"/>
              </a:lnSpc>
              <a:spcBef>
                <a:spcPct val="0"/>
              </a:spcBef>
            </a:pPr>
          </a:p>
          <a:p>
            <a:pPr algn="l" marL="647700" indent="-323850" lvl="1">
              <a:lnSpc>
                <a:spcPts val="4200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3000" spc="-6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특히 APB 타이밍과 UART FIFO 버그 등 실제 설계 이슈를 테스트벤치와 C 코드 디버깅으로 해결하면서, 검증의 중요성과 하드웨어/소프트웨어 통합 설계 능력의 필요성을 느꼈습니다.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324082" y="7595148"/>
            <a:ext cx="3178556" cy="1990571"/>
          </a:xfrm>
          <a:custGeom>
            <a:avLst/>
            <a:gdLst/>
            <a:ahLst/>
            <a:cxnLst/>
            <a:rect r="r" b="b" t="t" l="l"/>
            <a:pathLst>
              <a:path h="1990571" w="3178556">
                <a:moveTo>
                  <a:pt x="0" y="0"/>
                </a:moveTo>
                <a:lnTo>
                  <a:pt x="3178556" y="0"/>
                </a:lnTo>
                <a:lnTo>
                  <a:pt x="3178556" y="1990571"/>
                </a:lnTo>
                <a:lnTo>
                  <a:pt x="0" y="199057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93207" y="1733194"/>
            <a:ext cx="17716686" cy="308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55651" indent="-377825" lvl="1">
              <a:lnSpc>
                <a:spcPts val="4900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3500" spc="-7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목표</a:t>
            </a:r>
          </a:p>
          <a:p>
            <a:pPr algn="l" marL="1511301" indent="-503767" lvl="2">
              <a:lnSpc>
                <a:spcPts val="4900"/>
              </a:lnSpc>
              <a:spcBef>
                <a:spcPct val="0"/>
              </a:spcBef>
              <a:buFont typeface="Arial"/>
              <a:buChar char="⚬"/>
            </a:pPr>
            <a:r>
              <a:rPr lang="en-US" sz="3500" spc="-7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RV32I 명령어 세트를 지원하는 RISC-V 멀티사이클 CPU 코어 설계 및 검증</a:t>
            </a:r>
          </a:p>
          <a:p>
            <a:pPr algn="l" marL="1511301" indent="-503767" lvl="2">
              <a:lnSpc>
                <a:spcPts val="4900"/>
              </a:lnSpc>
              <a:spcBef>
                <a:spcPct val="0"/>
              </a:spcBef>
              <a:buFont typeface="Arial"/>
              <a:buChar char="⚬"/>
            </a:pPr>
            <a:r>
              <a:rPr lang="en-US" sz="3500" spc="-7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AMBA APB 버스 시스템을 구축하여 CPU와 주변장치 간의 UART 통신 인터페이스 구현</a:t>
            </a:r>
          </a:p>
          <a:p>
            <a:pPr algn="l" marL="1511301" indent="-503767" lvl="2">
              <a:lnSpc>
                <a:spcPts val="4900"/>
              </a:lnSpc>
              <a:spcBef>
                <a:spcPct val="0"/>
              </a:spcBef>
              <a:buFont typeface="Arial"/>
              <a:buChar char="⚬"/>
            </a:pPr>
            <a:r>
              <a:rPr lang="en-US" sz="3500" spc="-7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UART 설계하고 APB 버스에 연결하여 외부 PC(ComPortMaster)와의 시리얼 통신 기능 구현</a:t>
            </a:r>
          </a:p>
          <a:p>
            <a:pPr algn="l" marL="1511301" indent="-503767" lvl="2">
              <a:lnSpc>
                <a:spcPts val="4900"/>
              </a:lnSpc>
              <a:spcBef>
                <a:spcPct val="0"/>
              </a:spcBef>
              <a:buFont typeface="Arial"/>
              <a:buChar char="⚬"/>
            </a:pPr>
            <a:r>
              <a:rPr lang="en-US" sz="3500" spc="-7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설계된 SoC(System on Chip) 시스템을 위한 제어 소프트웨어(C 코드) 개발 및 테스트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7889065" y="6259591"/>
            <a:ext cx="2715325" cy="1071627"/>
          </a:xfrm>
          <a:custGeom>
            <a:avLst/>
            <a:gdLst/>
            <a:ahLst/>
            <a:cxnLst/>
            <a:rect r="r" b="b" t="t" l="l"/>
            <a:pathLst>
              <a:path h="1071627" w="2715325">
                <a:moveTo>
                  <a:pt x="0" y="0"/>
                </a:moveTo>
                <a:lnTo>
                  <a:pt x="2715325" y="0"/>
                </a:lnTo>
                <a:lnTo>
                  <a:pt x="2715325" y="1071627"/>
                </a:lnTo>
                <a:lnTo>
                  <a:pt x="0" y="10716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554758" y="5985304"/>
            <a:ext cx="2947880" cy="962974"/>
          </a:xfrm>
          <a:custGeom>
            <a:avLst/>
            <a:gdLst/>
            <a:ahLst/>
            <a:cxnLst/>
            <a:rect r="r" b="b" t="t" l="l"/>
            <a:pathLst>
              <a:path h="962974" w="2947880">
                <a:moveTo>
                  <a:pt x="0" y="0"/>
                </a:moveTo>
                <a:lnTo>
                  <a:pt x="2947880" y="0"/>
                </a:lnTo>
                <a:lnTo>
                  <a:pt x="2947880" y="962974"/>
                </a:lnTo>
                <a:lnTo>
                  <a:pt x="0" y="96297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817259" y="7922566"/>
            <a:ext cx="1208521" cy="1335734"/>
          </a:xfrm>
          <a:custGeom>
            <a:avLst/>
            <a:gdLst/>
            <a:ahLst/>
            <a:cxnLst/>
            <a:rect r="r" b="b" t="t" l="l"/>
            <a:pathLst>
              <a:path h="1335734" w="1208521">
                <a:moveTo>
                  <a:pt x="0" y="0"/>
                </a:moveTo>
                <a:lnTo>
                  <a:pt x="1208521" y="0"/>
                </a:lnTo>
                <a:lnTo>
                  <a:pt x="1208521" y="1335734"/>
                </a:lnTo>
                <a:lnTo>
                  <a:pt x="0" y="133573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-753775" y="447712"/>
            <a:ext cx="8566862" cy="1038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b="true" sz="6000" spc="-120">
                <a:solidFill>
                  <a:srgbClr val="004AAD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01</a:t>
            </a:r>
            <a:r>
              <a:rPr lang="en-US" b="true" sz="6000" spc="-12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 프로젝트 개요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63285" y="6007268"/>
            <a:ext cx="6575413" cy="3702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55651" indent="-377825" lvl="1">
              <a:lnSpc>
                <a:spcPts val="4900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3500" spc="-7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개발 환경</a:t>
            </a:r>
          </a:p>
          <a:p>
            <a:pPr algn="l" marL="1511301" indent="-503767" lvl="2">
              <a:lnSpc>
                <a:spcPts val="4900"/>
              </a:lnSpc>
              <a:spcBef>
                <a:spcPct val="0"/>
              </a:spcBef>
              <a:buFont typeface="Arial"/>
              <a:buChar char="⚬"/>
            </a:pPr>
            <a:r>
              <a:rPr lang="en-US" sz="3500" spc="-7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설계 언어: SystemVerilog</a:t>
            </a:r>
          </a:p>
          <a:p>
            <a:pPr algn="l" marL="1511301" indent="-503767" lvl="2">
              <a:lnSpc>
                <a:spcPts val="4900"/>
              </a:lnSpc>
              <a:spcBef>
                <a:spcPct val="0"/>
              </a:spcBef>
              <a:buFont typeface="Arial"/>
              <a:buChar char="⚬"/>
            </a:pPr>
            <a:r>
              <a:rPr lang="en-US" sz="3500" spc="-7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설계</a:t>
            </a:r>
            <a:r>
              <a:rPr lang="en-US" sz="3500" spc="-7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툴: Vivado</a:t>
            </a:r>
          </a:p>
          <a:p>
            <a:pPr algn="l" marL="1511301" indent="-503767" lvl="2">
              <a:lnSpc>
                <a:spcPts val="4900"/>
              </a:lnSpc>
              <a:spcBef>
                <a:spcPct val="0"/>
              </a:spcBef>
              <a:buFont typeface="Arial"/>
              <a:buChar char="⚬"/>
            </a:pPr>
            <a:r>
              <a:rPr lang="en-US" sz="3500" spc="-7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합성/구현 툴: Basys 3</a:t>
            </a:r>
          </a:p>
          <a:p>
            <a:pPr algn="l" marL="1511301" indent="-503767" lvl="2">
              <a:lnSpc>
                <a:spcPts val="4900"/>
              </a:lnSpc>
              <a:spcBef>
                <a:spcPct val="0"/>
              </a:spcBef>
              <a:buFont typeface="Arial"/>
              <a:buChar char="⚬"/>
            </a:pPr>
            <a:r>
              <a:rPr lang="en-US" sz="3500" spc="-7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소프트웨어 개발: C 언어</a:t>
            </a:r>
          </a:p>
          <a:p>
            <a:pPr algn="l" marL="1511301" indent="-503767" lvl="2">
              <a:lnSpc>
                <a:spcPts val="4900"/>
              </a:lnSpc>
              <a:spcBef>
                <a:spcPct val="0"/>
              </a:spcBef>
              <a:buFont typeface="Arial"/>
              <a:buChar char="⚬"/>
            </a:pPr>
            <a:r>
              <a:rPr lang="en-US" sz="3500" spc="-7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UART 테스트: ComPortMaster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77138" y="2534807"/>
            <a:ext cx="8150121" cy="5857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3" indent="-323852" lvl="1">
              <a:lnSpc>
                <a:spcPts val="4200"/>
              </a:lnSpc>
              <a:buFont typeface="Arial"/>
              <a:buChar char="•"/>
            </a:pPr>
            <a:r>
              <a:rPr lang="en-US" b="true" sz="3000" spc="-6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Single-cycle</a:t>
            </a:r>
          </a:p>
          <a:p>
            <a:pPr algn="l" marL="1295406" indent="-431802" lvl="2">
              <a:lnSpc>
                <a:spcPts val="4200"/>
              </a:lnSpc>
              <a:buFont typeface="Arial"/>
              <a:buChar char="⚬"/>
            </a:pPr>
            <a:r>
              <a:rPr lang="en-US" sz="3000" spc="-6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한 사이클(clock) 동안 한 명령어를 Fetch → Decode → Execute → Memory → Wright back</a:t>
            </a:r>
            <a:r>
              <a:rPr lang="en-US" sz="3000" spc="-6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전부 처리</a:t>
            </a:r>
          </a:p>
          <a:p>
            <a:pPr algn="l" marL="1295406" indent="-431802" lvl="2">
              <a:lnSpc>
                <a:spcPts val="4200"/>
              </a:lnSpc>
              <a:buFont typeface="Arial"/>
              <a:buChar char="⚬"/>
            </a:pPr>
            <a:r>
              <a:rPr lang="en-US" sz="3000" spc="-6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이로 인해 전체 클럭이 느려짐</a:t>
            </a:r>
          </a:p>
          <a:p>
            <a:pPr algn="l">
              <a:lnSpc>
                <a:spcPts val="4200"/>
              </a:lnSpc>
            </a:pPr>
          </a:p>
          <a:p>
            <a:pPr algn="l" marL="647703" indent="-323852" lvl="1">
              <a:lnSpc>
                <a:spcPts val="4200"/>
              </a:lnSpc>
              <a:buFont typeface="Arial"/>
              <a:buChar char="•"/>
            </a:pPr>
            <a:r>
              <a:rPr lang="en-US" b="true" sz="3000" spc="-6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개선 : Multi-Cycle</a:t>
            </a:r>
          </a:p>
          <a:p>
            <a:pPr algn="l" marL="1295406" indent="-431802" lvl="2">
              <a:lnSpc>
                <a:spcPts val="4200"/>
              </a:lnSpc>
              <a:buFont typeface="Arial"/>
              <a:buChar char="⚬"/>
            </a:pPr>
            <a:r>
              <a:rPr lang="en-US" sz="3000" spc="-6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하나의 명령어를 여러 개의 클럭 사이클로 분리하여 처리함</a:t>
            </a:r>
          </a:p>
          <a:p>
            <a:pPr algn="l" marL="1295406" indent="-431802" lvl="2">
              <a:lnSpc>
                <a:spcPts val="4200"/>
              </a:lnSpc>
              <a:spcBef>
                <a:spcPct val="0"/>
              </a:spcBef>
              <a:buFont typeface="Arial"/>
              <a:buChar char="⚬"/>
            </a:pPr>
            <a:r>
              <a:rPr lang="en-US" sz="3000" spc="-6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각 사이클에서 수행할 동작을 FSM 상태로 구분함.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8944153" y="1993139"/>
            <a:ext cx="9343847" cy="7007885"/>
          </a:xfrm>
          <a:custGeom>
            <a:avLst/>
            <a:gdLst/>
            <a:ahLst/>
            <a:cxnLst/>
            <a:rect r="r" b="b" t="t" l="l"/>
            <a:pathLst>
              <a:path h="7007885" w="9343847">
                <a:moveTo>
                  <a:pt x="0" y="0"/>
                </a:moveTo>
                <a:lnTo>
                  <a:pt x="9343847" y="0"/>
                </a:lnTo>
                <a:lnTo>
                  <a:pt x="9343847" y="7007885"/>
                </a:lnTo>
                <a:lnTo>
                  <a:pt x="0" y="70078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77138" y="447712"/>
            <a:ext cx="12987270" cy="1038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b="true" sz="6000" spc="-120">
                <a:solidFill>
                  <a:srgbClr val="004AAD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02 </a:t>
            </a:r>
            <a:r>
              <a:rPr lang="en-US" b="true" sz="6000" spc="-12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RISC-V Multicycle 설계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224068" y="1739902"/>
            <a:ext cx="12775233" cy="8431654"/>
          </a:xfrm>
          <a:custGeom>
            <a:avLst/>
            <a:gdLst/>
            <a:ahLst/>
            <a:cxnLst/>
            <a:rect r="r" b="b" t="t" l="l"/>
            <a:pathLst>
              <a:path h="8431654" w="12775233">
                <a:moveTo>
                  <a:pt x="0" y="0"/>
                </a:moveTo>
                <a:lnTo>
                  <a:pt x="12775233" y="0"/>
                </a:lnTo>
                <a:lnTo>
                  <a:pt x="12775233" y="8431654"/>
                </a:lnTo>
                <a:lnTo>
                  <a:pt x="0" y="84316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77138" y="447712"/>
            <a:ext cx="12987270" cy="1038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b="true" sz="6000" spc="-120">
                <a:solidFill>
                  <a:srgbClr val="004AAD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02 </a:t>
            </a:r>
            <a:r>
              <a:rPr lang="en-US" b="true" sz="6000" spc="-12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Block Diagram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8965" y="2569703"/>
            <a:ext cx="18010071" cy="5723752"/>
          </a:xfrm>
          <a:custGeom>
            <a:avLst/>
            <a:gdLst/>
            <a:ahLst/>
            <a:cxnLst/>
            <a:rect r="r" b="b" t="t" l="l"/>
            <a:pathLst>
              <a:path h="5723752" w="18010071">
                <a:moveTo>
                  <a:pt x="0" y="0"/>
                </a:moveTo>
                <a:lnTo>
                  <a:pt x="18010070" y="0"/>
                </a:lnTo>
                <a:lnTo>
                  <a:pt x="18010070" y="5723752"/>
                </a:lnTo>
                <a:lnTo>
                  <a:pt x="0" y="57237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6244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77138" y="447712"/>
            <a:ext cx="12987270" cy="1038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b="true" sz="6000" spc="-120">
                <a:solidFill>
                  <a:srgbClr val="004AAD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02 </a:t>
            </a:r>
            <a:r>
              <a:rPr lang="en-US" b="true" sz="6000" spc="-12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시뮬레이션 - R Type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13431" y="2299415"/>
            <a:ext cx="17332923" cy="6109856"/>
          </a:xfrm>
          <a:custGeom>
            <a:avLst/>
            <a:gdLst/>
            <a:ahLst/>
            <a:cxnLst/>
            <a:rect r="r" b="b" t="t" l="l"/>
            <a:pathLst>
              <a:path h="6109856" w="17332923">
                <a:moveTo>
                  <a:pt x="0" y="0"/>
                </a:moveTo>
                <a:lnTo>
                  <a:pt x="17332924" y="0"/>
                </a:lnTo>
                <a:lnTo>
                  <a:pt x="17332924" y="6109856"/>
                </a:lnTo>
                <a:lnTo>
                  <a:pt x="0" y="61098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77138" y="447712"/>
            <a:ext cx="12987270" cy="1038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b="true" sz="6000" spc="-120">
                <a:solidFill>
                  <a:srgbClr val="004AAD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02 </a:t>
            </a:r>
            <a:r>
              <a:rPr lang="en-US" b="true" sz="6000" spc="-12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시뮬레이션 - I Type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21460" y="2302541"/>
            <a:ext cx="17966540" cy="5681918"/>
          </a:xfrm>
          <a:custGeom>
            <a:avLst/>
            <a:gdLst/>
            <a:ahLst/>
            <a:cxnLst/>
            <a:rect r="r" b="b" t="t" l="l"/>
            <a:pathLst>
              <a:path h="5681918" w="17966540">
                <a:moveTo>
                  <a:pt x="0" y="0"/>
                </a:moveTo>
                <a:lnTo>
                  <a:pt x="17966540" y="0"/>
                </a:lnTo>
                <a:lnTo>
                  <a:pt x="17966540" y="5681918"/>
                </a:lnTo>
                <a:lnTo>
                  <a:pt x="0" y="56819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77138" y="447712"/>
            <a:ext cx="12987270" cy="1038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b="true" sz="6000" spc="-120">
                <a:solidFill>
                  <a:srgbClr val="004AAD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02 </a:t>
            </a:r>
            <a:r>
              <a:rPr lang="en-US" b="true" sz="6000" spc="-12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시뮬레이션 - B Type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77138" y="1485863"/>
            <a:ext cx="16844282" cy="8801137"/>
          </a:xfrm>
          <a:custGeom>
            <a:avLst/>
            <a:gdLst/>
            <a:ahLst/>
            <a:cxnLst/>
            <a:rect r="r" b="b" t="t" l="l"/>
            <a:pathLst>
              <a:path h="8801137" w="16844282">
                <a:moveTo>
                  <a:pt x="0" y="0"/>
                </a:moveTo>
                <a:lnTo>
                  <a:pt x="16844282" y="0"/>
                </a:lnTo>
                <a:lnTo>
                  <a:pt x="16844282" y="8801137"/>
                </a:lnTo>
                <a:lnTo>
                  <a:pt x="0" y="880113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77138" y="447712"/>
            <a:ext cx="12987270" cy="1038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b="true" sz="6000" spc="-120">
                <a:solidFill>
                  <a:srgbClr val="004AAD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02 </a:t>
            </a:r>
            <a:r>
              <a:rPr lang="en-US" b="true" sz="6000" spc="-12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시뮬레이션 - S Type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DAG24yTs3kw</dc:identifier>
  <dcterms:modified xsi:type="dcterms:W3CDTF">2011-08-01T06:04:30Z</dcterms:modified>
  <cp:revision>1</cp:revision>
  <dc:title>단락 텍스트</dc:title>
</cp:coreProperties>
</file>